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Moontime" charset="1" panose="000000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Garet Italics" charset="1" panose="00000000000000000000"/>
      <p:regular r:id="rId18"/>
    </p:embeddedFont>
    <p:embeddedFont>
      <p:font typeface="Garet Bold Italics" charset="1" panose="00000000000000000000"/>
      <p:regular r:id="rId19"/>
    </p:embeddedFont>
    <p:embeddedFont>
      <p:font typeface="Garet Light" charset="1" panose="00000000000000000000"/>
      <p:regular r:id="rId20"/>
    </p:embeddedFont>
    <p:embeddedFont>
      <p:font typeface="Garet Ultra-Bold" charset="1" panose="00000000000000000000"/>
      <p:regular r:id="rId21"/>
    </p:embeddedFont>
    <p:embeddedFont>
      <p:font typeface="Garet Ultra-Bold Italics" charset="1" panose="00000000000000000000"/>
      <p:regular r:id="rId22"/>
    </p:embeddedFont>
    <p:embeddedFont>
      <p:font typeface="Garet Heavy" charset="1" panose="00000000000000000000"/>
      <p:regular r:id="rId23"/>
    </p:embeddedFont>
    <p:embeddedFont>
      <p:font typeface="Garet Heavy Italics" charset="1" panose="00000000000000000000"/>
      <p:regular r:id="rId24"/>
    </p:embeddedFont>
    <p:embeddedFont>
      <p:font typeface="Public Sans" charset="1" panose="00000000000000000000"/>
      <p:regular r:id="rId25"/>
    </p:embeddedFont>
    <p:embeddedFont>
      <p:font typeface="Public Sans Bold" charset="1" panose="00000000000000000000"/>
      <p:regular r:id="rId26"/>
    </p:embeddedFont>
    <p:embeddedFont>
      <p:font typeface="Public Sans Italics" charset="1" panose="00000000000000000000"/>
      <p:regular r:id="rId27"/>
    </p:embeddedFont>
    <p:embeddedFont>
      <p:font typeface="Public Sans Bold Italics" charset="1" panose="00000000000000000000"/>
      <p:regular r:id="rId28"/>
    </p:embeddedFont>
    <p:embeddedFont>
      <p:font typeface="Public Sans Thin" charset="1" panose="00000000000000000000"/>
      <p:regular r:id="rId29"/>
    </p:embeddedFont>
    <p:embeddedFont>
      <p:font typeface="Public Sans Thin Italics" charset="1" panose="00000000000000000000"/>
      <p:regular r:id="rId30"/>
    </p:embeddedFont>
    <p:embeddedFont>
      <p:font typeface="Public Sans Medium" charset="1" panose="00000000000000000000"/>
      <p:regular r:id="rId31"/>
    </p:embeddedFont>
    <p:embeddedFont>
      <p:font typeface="Public Sans Medium Italics" charset="1" panose="00000000000000000000"/>
      <p:regular r:id="rId32"/>
    </p:embeddedFont>
    <p:embeddedFont>
      <p:font typeface="Public Sans Heavy" charset="1" panose="00000000000000000000"/>
      <p:regular r:id="rId33"/>
    </p:embeddedFont>
    <p:embeddedFont>
      <p:font typeface="Public Sans Heavy Italics" charset="1" panose="00000000000000000000"/>
      <p:regular r:id="rId34"/>
    </p:embeddedFont>
    <p:embeddedFont>
      <p:font typeface="Atkinson Hyperlegible" charset="1" panose="00000000000000000000"/>
      <p:regular r:id="rId35"/>
    </p:embeddedFont>
    <p:embeddedFont>
      <p:font typeface="Atkinson Hyperlegible Bold" charset="1" panose="00000000000000000000"/>
      <p:regular r:id="rId36"/>
    </p:embeddedFont>
    <p:embeddedFont>
      <p:font typeface="Atkinson Hyperlegible Italics" charset="1" panose="00000000000000000000"/>
      <p:regular r:id="rId37"/>
    </p:embeddedFont>
    <p:embeddedFont>
      <p:font typeface="Atkinson Hyperlegible 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46" Target="slides/slide8.xml" Type="http://schemas.openxmlformats.org/officeDocument/2006/relationships/slide"/><Relationship Id="rId47" Target="slides/slide9.xml" Type="http://schemas.openxmlformats.org/officeDocument/2006/relationships/slide"/><Relationship Id="rId48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707302" cy="10287000"/>
          </a:xfrm>
          <a:custGeom>
            <a:avLst/>
            <a:gdLst/>
            <a:ahLst/>
            <a:cxnLst/>
            <a:rect r="r" b="b" t="t" l="l"/>
            <a:pathLst>
              <a:path h="10287000" w="6707302">
                <a:moveTo>
                  <a:pt x="0" y="0"/>
                </a:moveTo>
                <a:lnTo>
                  <a:pt x="6707302" y="0"/>
                </a:lnTo>
                <a:lnTo>
                  <a:pt x="67073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246" t="0" r="-5224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07302" y="0"/>
            <a:ext cx="11770252" cy="10967587"/>
            <a:chOff x="0" y="0"/>
            <a:chExt cx="3099984" cy="28885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9984" cy="2888582"/>
            </a:xfrm>
            <a:custGeom>
              <a:avLst/>
              <a:gdLst/>
              <a:ahLst/>
              <a:cxnLst/>
              <a:rect r="r" b="b" t="t" l="l"/>
              <a:pathLst>
                <a:path h="2888582" w="3099984">
                  <a:moveTo>
                    <a:pt x="13155" y="0"/>
                  </a:moveTo>
                  <a:lnTo>
                    <a:pt x="3086829" y="0"/>
                  </a:lnTo>
                  <a:cubicBezTo>
                    <a:pt x="3090318" y="0"/>
                    <a:pt x="3093664" y="1386"/>
                    <a:pt x="3096131" y="3853"/>
                  </a:cubicBezTo>
                  <a:cubicBezTo>
                    <a:pt x="3098598" y="6320"/>
                    <a:pt x="3099984" y="9666"/>
                    <a:pt x="3099984" y="13155"/>
                  </a:cubicBezTo>
                  <a:lnTo>
                    <a:pt x="3099984" y="2875427"/>
                  </a:lnTo>
                  <a:cubicBezTo>
                    <a:pt x="3099984" y="2878916"/>
                    <a:pt x="3098598" y="2882262"/>
                    <a:pt x="3096131" y="2884729"/>
                  </a:cubicBezTo>
                  <a:cubicBezTo>
                    <a:pt x="3093664" y="2887196"/>
                    <a:pt x="3090318" y="2888582"/>
                    <a:pt x="3086829" y="2888582"/>
                  </a:cubicBezTo>
                  <a:lnTo>
                    <a:pt x="13155" y="2888582"/>
                  </a:lnTo>
                  <a:cubicBezTo>
                    <a:pt x="9666" y="2888582"/>
                    <a:pt x="6320" y="2887196"/>
                    <a:pt x="3853" y="2884729"/>
                  </a:cubicBezTo>
                  <a:cubicBezTo>
                    <a:pt x="1386" y="2882262"/>
                    <a:pt x="0" y="2878916"/>
                    <a:pt x="0" y="2875427"/>
                  </a:cubicBezTo>
                  <a:lnTo>
                    <a:pt x="0" y="13155"/>
                  </a:lnTo>
                  <a:cubicBezTo>
                    <a:pt x="0" y="9666"/>
                    <a:pt x="1386" y="6320"/>
                    <a:pt x="3853" y="3853"/>
                  </a:cubicBezTo>
                  <a:cubicBezTo>
                    <a:pt x="6320" y="1386"/>
                    <a:pt x="9666" y="0"/>
                    <a:pt x="13155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99984" cy="2926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84772" y="1184564"/>
            <a:ext cx="11015311" cy="6679685"/>
            <a:chOff x="0" y="0"/>
            <a:chExt cx="14687082" cy="89062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52922"/>
              <a:ext cx="14687082" cy="755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907"/>
                </a:lnSpc>
              </a:pPr>
              <a:r>
                <a:rPr lang="en-US" sz="12423">
                  <a:solidFill>
                    <a:srgbClr val="526716"/>
                  </a:solidFill>
                  <a:latin typeface="Public Sans"/>
                </a:rPr>
                <a:t>Agriculture</a:t>
              </a:r>
            </a:p>
            <a:p>
              <a:pPr algn="ctr">
                <a:lnSpc>
                  <a:spcPts val="14907"/>
                </a:lnSpc>
              </a:pPr>
              <a:r>
                <a:rPr lang="en-US" sz="12423">
                  <a:solidFill>
                    <a:srgbClr val="526716"/>
                  </a:solidFill>
                  <a:latin typeface="Public Sans"/>
                </a:rPr>
                <a:t>Management</a:t>
              </a:r>
            </a:p>
            <a:p>
              <a:pPr algn="ctr">
                <a:lnSpc>
                  <a:spcPts val="14907"/>
                </a:lnSpc>
              </a:pPr>
              <a:r>
                <a:rPr lang="en-US" sz="12423">
                  <a:solidFill>
                    <a:srgbClr val="526716"/>
                  </a:solidFill>
                  <a:latin typeface="Public Sans"/>
                </a:rPr>
                <a:t>System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4687082" cy="597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1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70318" y="1117889"/>
            <a:ext cx="7472720" cy="96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</a:pPr>
            <a:r>
              <a:rPr lang="en-US" sz="2778">
                <a:solidFill>
                  <a:srgbClr val="526716"/>
                </a:solidFill>
                <a:latin typeface="Arimo Italics"/>
              </a:rPr>
              <a:t>Cultivating Success: Nurturing Growth Through </a:t>
            </a:r>
          </a:p>
          <a:p>
            <a:pPr algn="ctr">
              <a:lnSpc>
                <a:spcPts val="3890"/>
              </a:lnSpc>
            </a:pPr>
            <a:r>
              <a:rPr lang="en-US" sz="2778">
                <a:solidFill>
                  <a:srgbClr val="526716"/>
                </a:solidFill>
                <a:latin typeface="Arimo Italics"/>
              </a:rPr>
              <a:t>Innovative Agriculture Management Solutions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84772" y="9136232"/>
            <a:ext cx="5775147" cy="7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526716"/>
                </a:solidFill>
                <a:latin typeface="Trocchi"/>
              </a:rPr>
              <a:t>Anisha Gandhi</a:t>
            </a:r>
          </a:p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526716"/>
                </a:solidFill>
                <a:latin typeface="Trocchi"/>
              </a:rPr>
              <a:t>Dhir Thacker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9919" y="9210675"/>
            <a:ext cx="4839965" cy="704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526716"/>
                </a:solidFill>
                <a:latin typeface="Trocchi"/>
              </a:rPr>
              <a:t>Deshna Shah</a:t>
            </a:r>
          </a:p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526716"/>
                </a:solidFill>
                <a:latin typeface="Trocchi"/>
              </a:rPr>
              <a:t>Prasad Gavas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315317" cy="11019541"/>
            <a:chOff x="0" y="0"/>
            <a:chExt cx="5087162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162" cy="2902266"/>
            </a:xfrm>
            <a:custGeom>
              <a:avLst/>
              <a:gdLst/>
              <a:ahLst/>
              <a:cxnLst/>
              <a:rect r="r" b="b" t="t" l="l"/>
              <a:pathLst>
                <a:path h="2902266" w="5087162">
                  <a:moveTo>
                    <a:pt x="8016" y="0"/>
                  </a:moveTo>
                  <a:lnTo>
                    <a:pt x="5079145" y="0"/>
                  </a:lnTo>
                  <a:cubicBezTo>
                    <a:pt x="5081271" y="0"/>
                    <a:pt x="5083310" y="845"/>
                    <a:pt x="5084814" y="2348"/>
                  </a:cubicBezTo>
                  <a:cubicBezTo>
                    <a:pt x="5086317" y="3851"/>
                    <a:pt x="5087162" y="5890"/>
                    <a:pt x="5087162" y="8016"/>
                  </a:cubicBezTo>
                  <a:lnTo>
                    <a:pt x="5087162" y="2894250"/>
                  </a:lnTo>
                  <a:cubicBezTo>
                    <a:pt x="5087162" y="2898677"/>
                    <a:pt x="5083573" y="2902266"/>
                    <a:pt x="5079145" y="2902266"/>
                  </a:cubicBezTo>
                  <a:lnTo>
                    <a:pt x="8016" y="2902266"/>
                  </a:lnTo>
                  <a:cubicBezTo>
                    <a:pt x="5890" y="2902266"/>
                    <a:pt x="3851" y="2901422"/>
                    <a:pt x="2348" y="2899918"/>
                  </a:cubicBezTo>
                  <a:cubicBezTo>
                    <a:pt x="845" y="2898415"/>
                    <a:pt x="0" y="2896376"/>
                    <a:pt x="0" y="2894250"/>
                  </a:cubicBezTo>
                  <a:lnTo>
                    <a:pt x="0" y="8016"/>
                  </a:lnTo>
                  <a:cubicBezTo>
                    <a:pt x="0" y="5890"/>
                    <a:pt x="845" y="3851"/>
                    <a:pt x="2348" y="2348"/>
                  </a:cubicBezTo>
                  <a:cubicBezTo>
                    <a:pt x="3851" y="845"/>
                    <a:pt x="5890" y="0"/>
                    <a:pt x="801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7162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63222" y="1675089"/>
            <a:ext cx="15496078" cy="792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62"/>
              </a:lnSpc>
            </a:pPr>
            <a:r>
              <a:rPr lang="en-US" sz="36827">
                <a:solidFill>
                  <a:srgbClr val="526716"/>
                </a:solidFill>
                <a:latin typeface="Moontime Bold"/>
              </a:rPr>
              <a:t>Thank</a:t>
            </a:r>
          </a:p>
          <a:p>
            <a:pPr algn="ctr">
              <a:lnSpc>
                <a:spcPts val="29462"/>
              </a:lnSpc>
              <a:spcBef>
                <a:spcPct val="0"/>
              </a:spcBef>
            </a:pPr>
            <a:r>
              <a:rPr lang="en-US" sz="36827">
                <a:solidFill>
                  <a:srgbClr val="526716"/>
                </a:solidFill>
                <a:latin typeface="Moontime Bold"/>
              </a:rPr>
              <a:t>You!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2717089" cy="11019541"/>
            <a:chOff x="0" y="0"/>
            <a:chExt cx="3349357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9357" cy="2902266"/>
            </a:xfrm>
            <a:custGeom>
              <a:avLst/>
              <a:gdLst/>
              <a:ahLst/>
              <a:cxnLst/>
              <a:rect r="r" b="b" t="t" l="l"/>
              <a:pathLst>
                <a:path h="2902266" w="3349357">
                  <a:moveTo>
                    <a:pt x="12176" y="0"/>
                  </a:moveTo>
                  <a:lnTo>
                    <a:pt x="3337181" y="0"/>
                  </a:lnTo>
                  <a:cubicBezTo>
                    <a:pt x="3340410" y="0"/>
                    <a:pt x="3343507" y="1283"/>
                    <a:pt x="3345791" y="3566"/>
                  </a:cubicBezTo>
                  <a:cubicBezTo>
                    <a:pt x="3348074" y="5850"/>
                    <a:pt x="3349357" y="8946"/>
                    <a:pt x="3349357" y="12176"/>
                  </a:cubicBezTo>
                  <a:lnTo>
                    <a:pt x="3349357" y="2890090"/>
                  </a:lnTo>
                  <a:cubicBezTo>
                    <a:pt x="3349357" y="2893320"/>
                    <a:pt x="3348074" y="2896417"/>
                    <a:pt x="3345791" y="2898700"/>
                  </a:cubicBezTo>
                  <a:cubicBezTo>
                    <a:pt x="3343507" y="2900983"/>
                    <a:pt x="3340410" y="2902266"/>
                    <a:pt x="3337181" y="2902266"/>
                  </a:cubicBezTo>
                  <a:lnTo>
                    <a:pt x="12176" y="2902266"/>
                  </a:lnTo>
                  <a:cubicBezTo>
                    <a:pt x="8946" y="2902266"/>
                    <a:pt x="5850" y="2900983"/>
                    <a:pt x="3566" y="2898700"/>
                  </a:cubicBezTo>
                  <a:cubicBezTo>
                    <a:pt x="1283" y="2896417"/>
                    <a:pt x="0" y="2893320"/>
                    <a:pt x="0" y="2890090"/>
                  </a:cubicBezTo>
                  <a:lnTo>
                    <a:pt x="0" y="12176"/>
                  </a:lnTo>
                  <a:cubicBezTo>
                    <a:pt x="0" y="8946"/>
                    <a:pt x="1283" y="5850"/>
                    <a:pt x="3566" y="3566"/>
                  </a:cubicBezTo>
                  <a:cubicBezTo>
                    <a:pt x="5850" y="1283"/>
                    <a:pt x="8946" y="0"/>
                    <a:pt x="1217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49357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36510" y="-42795"/>
            <a:ext cx="6298274" cy="10287000"/>
          </a:xfrm>
          <a:custGeom>
            <a:avLst/>
            <a:gdLst/>
            <a:ahLst/>
            <a:cxnLst/>
            <a:rect r="r" b="b" t="t" l="l"/>
            <a:pathLst>
              <a:path h="10287000" w="6298274">
                <a:moveTo>
                  <a:pt x="0" y="0"/>
                </a:moveTo>
                <a:lnTo>
                  <a:pt x="6298275" y="0"/>
                </a:lnTo>
                <a:lnTo>
                  <a:pt x="62982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3" t="0" r="-444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2585" y="1222463"/>
            <a:ext cx="7120692" cy="230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43"/>
              </a:lnSpc>
            </a:pPr>
            <a:r>
              <a:rPr lang="en-US" sz="17343">
                <a:solidFill>
                  <a:srgbClr val="526716"/>
                </a:solidFill>
                <a:latin typeface="Atkinson Hyperlegible"/>
              </a:rPr>
              <a:t>NEED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5174" y="5672232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1"/>
                </a:lnTo>
                <a:lnTo>
                  <a:pt x="0" y="41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95174" y="7024714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2"/>
                </a:lnTo>
                <a:lnTo>
                  <a:pt x="0" y="41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5174" y="8377197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2"/>
                </a:lnTo>
                <a:lnTo>
                  <a:pt x="0" y="41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95174" y="4687193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2"/>
                </a:lnTo>
                <a:lnTo>
                  <a:pt x="0" y="41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412931" y="5729542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2"/>
                </a:lnTo>
                <a:lnTo>
                  <a:pt x="0" y="41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633354" y="8424880"/>
            <a:ext cx="3007043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Resource Optimization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0635" y="4649093"/>
            <a:ext cx="3829645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Data-Driven Decision-Making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315" y="5634132"/>
            <a:ext cx="3425666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Productivity Enhancement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844" y="6986614"/>
            <a:ext cx="3523893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Supply Chain Optimization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492" y="8351710"/>
            <a:ext cx="2958703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Financial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40867" y="5691442"/>
            <a:ext cx="5447943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Market Access and Farmer Empowerment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77390" y="7072398"/>
            <a:ext cx="3831650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Climate Change Adaptation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412931" y="7110498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1"/>
                </a:lnTo>
                <a:lnTo>
                  <a:pt x="0" y="41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412931" y="8377197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2"/>
                </a:lnTo>
                <a:lnTo>
                  <a:pt x="0" y="4135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6476248" y="4606202"/>
            <a:ext cx="3758565" cy="36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9"/>
              </a:lnSpc>
              <a:spcBef>
                <a:spcPct val="0"/>
              </a:spcBef>
            </a:pPr>
            <a:r>
              <a:rPr lang="en-US" sz="2185">
                <a:solidFill>
                  <a:srgbClr val="526716"/>
                </a:solidFill>
                <a:latin typeface="Atkinson Hyperlegible Bold"/>
              </a:rPr>
              <a:t>Compliance and Traceability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412931" y="4644302"/>
            <a:ext cx="964459" cy="413512"/>
          </a:xfrm>
          <a:custGeom>
            <a:avLst/>
            <a:gdLst/>
            <a:ahLst/>
            <a:cxnLst/>
            <a:rect r="r" b="b" t="t" l="l"/>
            <a:pathLst>
              <a:path h="413512" w="964459">
                <a:moveTo>
                  <a:pt x="0" y="0"/>
                </a:moveTo>
                <a:lnTo>
                  <a:pt x="964459" y="0"/>
                </a:lnTo>
                <a:lnTo>
                  <a:pt x="964459" y="413511"/>
                </a:lnTo>
                <a:lnTo>
                  <a:pt x="0" y="41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22134"/>
            <a:ext cx="18802270" cy="10967587"/>
            <a:chOff x="0" y="0"/>
            <a:chExt cx="4952038" cy="28885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2038" cy="2888582"/>
            </a:xfrm>
            <a:custGeom>
              <a:avLst/>
              <a:gdLst/>
              <a:ahLst/>
              <a:cxnLst/>
              <a:rect r="r" b="b" t="t" l="l"/>
              <a:pathLst>
                <a:path h="2888582" w="4952038">
                  <a:moveTo>
                    <a:pt x="8235" y="0"/>
                  </a:moveTo>
                  <a:lnTo>
                    <a:pt x="4943803" y="0"/>
                  </a:lnTo>
                  <a:cubicBezTo>
                    <a:pt x="4948351" y="0"/>
                    <a:pt x="4952038" y="3687"/>
                    <a:pt x="4952038" y="8235"/>
                  </a:cubicBezTo>
                  <a:lnTo>
                    <a:pt x="4952038" y="2880347"/>
                  </a:lnTo>
                  <a:cubicBezTo>
                    <a:pt x="4952038" y="2884895"/>
                    <a:pt x="4948351" y="2888582"/>
                    <a:pt x="4943803" y="2888582"/>
                  </a:cubicBezTo>
                  <a:lnTo>
                    <a:pt x="8235" y="2888582"/>
                  </a:lnTo>
                  <a:cubicBezTo>
                    <a:pt x="6051" y="2888582"/>
                    <a:pt x="3956" y="2887715"/>
                    <a:pt x="2412" y="2886170"/>
                  </a:cubicBezTo>
                  <a:cubicBezTo>
                    <a:pt x="868" y="2884626"/>
                    <a:pt x="0" y="2882531"/>
                    <a:pt x="0" y="2880347"/>
                  </a:cubicBezTo>
                  <a:lnTo>
                    <a:pt x="0" y="8235"/>
                  </a:lnTo>
                  <a:cubicBezTo>
                    <a:pt x="0" y="3687"/>
                    <a:pt x="3687" y="0"/>
                    <a:pt x="8235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2038" cy="2926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514350"/>
            <a:ext cx="1828800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526716"/>
                </a:solidFill>
                <a:latin typeface="Public Sans"/>
              </a:rPr>
              <a:t>Key Stakeholders and Core Entities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6359" y="2991090"/>
            <a:ext cx="3750081" cy="6826259"/>
            <a:chOff x="0" y="0"/>
            <a:chExt cx="5000109" cy="910167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625"/>
              <a:ext cx="5000109" cy="1108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5"/>
                </a:lnSpc>
              </a:pPr>
              <a:r>
                <a:rPr lang="en-US" sz="5722">
                  <a:solidFill>
                    <a:srgbClr val="526716"/>
                  </a:solidFill>
                  <a:latin typeface="Public Sans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19852"/>
              <a:ext cx="5000109" cy="331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5"/>
                </a:lnSpc>
              </a:pPr>
              <a:r>
                <a:rPr lang="en-US" sz="4087">
                  <a:solidFill>
                    <a:srgbClr val="526716"/>
                  </a:solidFill>
                  <a:latin typeface="Public Sans Bold"/>
                </a:rPr>
                <a:t>Agribusiness Hub: Orchestrating Operations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919841"/>
              <a:ext cx="5000109" cy="31818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6"/>
                </a:lnSpc>
                <a:spcBef>
                  <a:spcPct val="0"/>
                </a:spcBef>
              </a:pPr>
              <a:r>
                <a:rPr lang="en-US" sz="1954">
                  <a:solidFill>
                    <a:srgbClr val="000000"/>
                  </a:solidFill>
                  <a:latin typeface="Public Sans"/>
                </a:rPr>
                <a:t>This entity encompasses enterprises that hire employees, define roles, and play a pivotal role in managing the production flow, including decisions on supplying produce to external entities.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072958" y="4079991"/>
            <a:ext cx="3654986" cy="6068168"/>
            <a:chOff x="0" y="0"/>
            <a:chExt cx="4873315" cy="8090891"/>
          </a:xfrm>
        </p:grpSpPr>
        <p:sp>
          <p:nvSpPr>
            <p:cNvPr name="AutoShape 11" id="11"/>
            <p:cNvSpPr/>
            <p:nvPr/>
          </p:nvSpPr>
          <p:spPr>
            <a:xfrm rot="-5400000">
              <a:off x="-1608788" y="1608788"/>
              <a:ext cx="8090891" cy="4873315"/>
            </a:xfrm>
            <a:prstGeom prst="rect">
              <a:avLst/>
            </a:prstGeom>
            <a:solidFill>
              <a:srgbClr val="526716">
                <a:alpha val="2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79603" y="518011"/>
              <a:ext cx="2114108" cy="346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27748" y="4640323"/>
            <a:ext cx="3545405" cy="4139149"/>
            <a:chOff x="0" y="0"/>
            <a:chExt cx="4727207" cy="55188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050"/>
              <a:ext cx="4727207" cy="687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>
                  <a:solidFill>
                    <a:srgbClr val="526716"/>
                  </a:solidFill>
                  <a:latin typeface="Public Sans"/>
                </a:rPr>
                <a:t>02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44375"/>
              <a:ext cx="4727207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>
                  <a:solidFill>
                    <a:srgbClr val="526716"/>
                  </a:solidFill>
                  <a:latin typeface="Public Sans"/>
                </a:rPr>
                <a:t>Cultivator's Console: Empowering Farmers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608025"/>
              <a:ext cx="4727207" cy="2910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Farmers hold the reins to update their production in the system, access real-time weather forecasts, and engage with various functionalities to enhance their agricultural pursuits.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51769" y="2678619"/>
            <a:ext cx="3423448" cy="7469540"/>
            <a:chOff x="0" y="0"/>
            <a:chExt cx="4564597" cy="995938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8100"/>
              <a:ext cx="4564597" cy="1121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15"/>
                </a:lnSpc>
              </a:pPr>
              <a:r>
                <a:rPr lang="en-US" sz="5741">
                  <a:solidFill>
                    <a:srgbClr val="526716"/>
                  </a:solidFill>
                  <a:latin typeface="Public Sans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227085"/>
              <a:ext cx="4564597" cy="4150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21"/>
                </a:lnSpc>
              </a:pPr>
              <a:r>
                <a:rPr lang="en-US" sz="4101">
                  <a:solidFill>
                    <a:srgbClr val="526716"/>
                  </a:solidFill>
                  <a:latin typeface="Public Sans Bold"/>
                </a:rPr>
                <a:t>Storage Sentinel: Fulfilling Demand Gaps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767379"/>
              <a:ext cx="4564597" cy="319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44"/>
                </a:lnSpc>
                <a:spcBef>
                  <a:spcPct val="0"/>
                </a:spcBef>
              </a:pPr>
              <a:r>
                <a:rPr lang="en-US" sz="1960">
                  <a:solidFill>
                    <a:srgbClr val="000000"/>
                  </a:solidFill>
                  <a:latin typeface="Public Sans"/>
                </a:rPr>
                <a:t>Warehouses act as guardians of supply chains. If a requested item isn't available with the farmer, the request seamlessly moves to the warehouse for fulfillment.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99042" y="4079991"/>
            <a:ext cx="3654986" cy="6068168"/>
            <a:chOff x="0" y="0"/>
            <a:chExt cx="4873315" cy="8090891"/>
          </a:xfrm>
        </p:grpSpPr>
        <p:sp>
          <p:nvSpPr>
            <p:cNvPr name="AutoShape 22" id="22"/>
            <p:cNvSpPr/>
            <p:nvPr/>
          </p:nvSpPr>
          <p:spPr>
            <a:xfrm rot="-5400000">
              <a:off x="-1608788" y="1608788"/>
              <a:ext cx="8090891" cy="4873315"/>
            </a:xfrm>
            <a:prstGeom prst="rect">
              <a:avLst/>
            </a:prstGeom>
            <a:solidFill>
              <a:srgbClr val="526716">
                <a:alpha val="2980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379603" y="518011"/>
              <a:ext cx="2114108" cy="346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2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53832" y="5222300"/>
            <a:ext cx="3545405" cy="3510499"/>
            <a:chOff x="0" y="0"/>
            <a:chExt cx="4727207" cy="468066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9050"/>
              <a:ext cx="4727207" cy="687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50"/>
                </a:lnSpc>
              </a:pPr>
              <a:r>
                <a:rPr lang="en-US" sz="3500">
                  <a:solidFill>
                    <a:srgbClr val="526716"/>
                  </a:solidFill>
                  <a:latin typeface="Public Sans"/>
                </a:rPr>
                <a:t>04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344375"/>
              <a:ext cx="4727207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500">
                  <a:solidFill>
                    <a:srgbClr val="526716"/>
                  </a:solidFill>
                  <a:latin typeface="Public Sans"/>
                </a:rPr>
                <a:t>Customer Nexus: Driving Demand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608025"/>
              <a:ext cx="4727207" cy="2072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Public Sans"/>
                </a:rPr>
                <a:t>Customers take charge of generating orders, steering the demand side of the system and influencing the flow of agricultural products.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235003" y="2678619"/>
            <a:ext cx="2749733" cy="7469540"/>
            <a:chOff x="0" y="0"/>
            <a:chExt cx="3666310" cy="9959386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38100"/>
              <a:ext cx="3666310" cy="102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82"/>
                </a:lnSpc>
              </a:pPr>
              <a:r>
                <a:rPr lang="en-US" sz="5257">
                  <a:solidFill>
                    <a:srgbClr val="526716"/>
                  </a:solidFill>
                  <a:latin typeface="Public Sans"/>
                </a:rPr>
                <a:t>05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028919"/>
              <a:ext cx="3666310" cy="3810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6"/>
                </a:lnSpc>
              </a:pPr>
              <a:r>
                <a:rPr lang="en-US" sz="3755">
                  <a:solidFill>
                    <a:srgbClr val="526716"/>
                  </a:solidFill>
                  <a:latin typeface="Public Sans Bold"/>
                </a:rPr>
                <a:t>System Custodian: Administrative Oversight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202114"/>
              <a:ext cx="3666310" cy="3757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13"/>
                </a:lnSpc>
                <a:spcBef>
                  <a:spcPct val="0"/>
                </a:spcBef>
              </a:pPr>
              <a:r>
                <a:rPr lang="en-US" sz="1795">
                  <a:solidFill>
                    <a:srgbClr val="000000"/>
                  </a:solidFill>
                  <a:latin typeface="Public Sans"/>
                </a:rPr>
                <a:t>The system administrator plays a crucial role in overseeing the entire system, ensuring smooth operations, and maintaining a comprehensive view of the agricultural management landscape.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06" r="-10170" b="-139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1285" y="3655480"/>
            <a:ext cx="11465430" cy="201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03467" y="3031936"/>
            <a:ext cx="11465430" cy="339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8"/>
              </a:lnSpc>
              <a:spcBef>
                <a:spcPct val="0"/>
              </a:spcBef>
            </a:pPr>
            <a:r>
              <a:rPr lang="en-US" sz="9784">
                <a:solidFill>
                  <a:srgbClr val="FFFFFF"/>
                </a:solidFill>
                <a:latin typeface="Atkinson Hyperlegible Bold"/>
              </a:rPr>
              <a:t>Snapshot of Our User Interface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315317" cy="11019541"/>
            <a:chOff x="0" y="0"/>
            <a:chExt cx="5087162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162" cy="2902266"/>
            </a:xfrm>
            <a:custGeom>
              <a:avLst/>
              <a:gdLst/>
              <a:ahLst/>
              <a:cxnLst/>
              <a:rect r="r" b="b" t="t" l="l"/>
              <a:pathLst>
                <a:path h="2902266" w="5087162">
                  <a:moveTo>
                    <a:pt x="8016" y="0"/>
                  </a:moveTo>
                  <a:lnTo>
                    <a:pt x="5079145" y="0"/>
                  </a:lnTo>
                  <a:cubicBezTo>
                    <a:pt x="5081271" y="0"/>
                    <a:pt x="5083310" y="845"/>
                    <a:pt x="5084814" y="2348"/>
                  </a:cubicBezTo>
                  <a:cubicBezTo>
                    <a:pt x="5086317" y="3851"/>
                    <a:pt x="5087162" y="5890"/>
                    <a:pt x="5087162" y="8016"/>
                  </a:cubicBezTo>
                  <a:lnTo>
                    <a:pt x="5087162" y="2894250"/>
                  </a:lnTo>
                  <a:cubicBezTo>
                    <a:pt x="5087162" y="2898677"/>
                    <a:pt x="5083573" y="2902266"/>
                    <a:pt x="5079145" y="2902266"/>
                  </a:cubicBezTo>
                  <a:lnTo>
                    <a:pt x="8016" y="2902266"/>
                  </a:lnTo>
                  <a:cubicBezTo>
                    <a:pt x="5890" y="2902266"/>
                    <a:pt x="3851" y="2901422"/>
                    <a:pt x="2348" y="2899918"/>
                  </a:cubicBezTo>
                  <a:cubicBezTo>
                    <a:pt x="845" y="2898415"/>
                    <a:pt x="0" y="2896376"/>
                    <a:pt x="0" y="2894250"/>
                  </a:cubicBezTo>
                  <a:lnTo>
                    <a:pt x="0" y="8016"/>
                  </a:lnTo>
                  <a:cubicBezTo>
                    <a:pt x="0" y="5890"/>
                    <a:pt x="845" y="3851"/>
                    <a:pt x="2348" y="2348"/>
                  </a:cubicBezTo>
                  <a:cubicBezTo>
                    <a:pt x="3851" y="845"/>
                    <a:pt x="5890" y="0"/>
                    <a:pt x="801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7162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7385" y="1910801"/>
            <a:ext cx="14202794" cy="8003684"/>
          </a:xfrm>
          <a:custGeom>
            <a:avLst/>
            <a:gdLst/>
            <a:ahLst/>
            <a:cxnLst/>
            <a:rect r="r" b="b" t="t" l="l"/>
            <a:pathLst>
              <a:path h="8003684" w="14202794">
                <a:moveTo>
                  <a:pt x="0" y="0"/>
                </a:moveTo>
                <a:lnTo>
                  <a:pt x="14202795" y="0"/>
                </a:lnTo>
                <a:lnTo>
                  <a:pt x="14202795" y="8003684"/>
                </a:lnTo>
                <a:lnTo>
                  <a:pt x="0" y="800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7158" y="373301"/>
            <a:ext cx="13183184" cy="117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51"/>
              </a:lnSpc>
              <a:spcBef>
                <a:spcPct val="0"/>
              </a:spcBef>
            </a:pPr>
            <a:r>
              <a:rPr lang="en-US" sz="6893">
                <a:solidFill>
                  <a:srgbClr val="526716"/>
                </a:solidFill>
                <a:latin typeface="Garet Bold"/>
              </a:rPr>
              <a:t>Access Portal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886817" cy="11019541"/>
            <a:chOff x="0" y="0"/>
            <a:chExt cx="5237680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37680" cy="2902266"/>
            </a:xfrm>
            <a:custGeom>
              <a:avLst/>
              <a:gdLst/>
              <a:ahLst/>
              <a:cxnLst/>
              <a:rect r="r" b="b" t="t" l="l"/>
              <a:pathLst>
                <a:path h="2902266" w="5237680">
                  <a:moveTo>
                    <a:pt x="7786" y="0"/>
                  </a:moveTo>
                  <a:lnTo>
                    <a:pt x="5229894" y="0"/>
                  </a:lnTo>
                  <a:cubicBezTo>
                    <a:pt x="5234194" y="0"/>
                    <a:pt x="5237680" y="3486"/>
                    <a:pt x="5237680" y="7786"/>
                  </a:cubicBezTo>
                  <a:lnTo>
                    <a:pt x="5237680" y="2894480"/>
                  </a:lnTo>
                  <a:cubicBezTo>
                    <a:pt x="5237680" y="2896545"/>
                    <a:pt x="5236860" y="2898525"/>
                    <a:pt x="5235400" y="2899986"/>
                  </a:cubicBezTo>
                  <a:cubicBezTo>
                    <a:pt x="5233940" y="2901446"/>
                    <a:pt x="5231959" y="2902266"/>
                    <a:pt x="5229894" y="2902266"/>
                  </a:cubicBezTo>
                  <a:lnTo>
                    <a:pt x="7786" y="2902266"/>
                  </a:lnTo>
                  <a:cubicBezTo>
                    <a:pt x="5721" y="2902266"/>
                    <a:pt x="3741" y="2901446"/>
                    <a:pt x="2280" y="2899986"/>
                  </a:cubicBezTo>
                  <a:cubicBezTo>
                    <a:pt x="820" y="2898525"/>
                    <a:pt x="0" y="2896545"/>
                    <a:pt x="0" y="2894480"/>
                  </a:cubicBezTo>
                  <a:lnTo>
                    <a:pt x="0" y="7786"/>
                  </a:lnTo>
                  <a:cubicBezTo>
                    <a:pt x="0" y="5721"/>
                    <a:pt x="820" y="3741"/>
                    <a:pt x="2280" y="2280"/>
                  </a:cubicBezTo>
                  <a:cubicBezTo>
                    <a:pt x="3741" y="820"/>
                    <a:pt x="5721" y="0"/>
                    <a:pt x="778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37680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94793" y="2052268"/>
            <a:ext cx="14298415" cy="7810262"/>
          </a:xfrm>
          <a:custGeom>
            <a:avLst/>
            <a:gdLst/>
            <a:ahLst/>
            <a:cxnLst/>
            <a:rect r="r" b="b" t="t" l="l"/>
            <a:pathLst>
              <a:path h="7810262" w="14298415">
                <a:moveTo>
                  <a:pt x="0" y="0"/>
                </a:moveTo>
                <a:lnTo>
                  <a:pt x="14298414" y="0"/>
                </a:lnTo>
                <a:lnTo>
                  <a:pt x="14298414" y="7810263"/>
                </a:lnTo>
                <a:lnTo>
                  <a:pt x="0" y="7810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89" r="0" b="-14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0147" y="483055"/>
            <a:ext cx="13550618" cy="9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6"/>
              </a:lnSpc>
              <a:spcBef>
                <a:spcPct val="0"/>
              </a:spcBef>
            </a:pPr>
            <a:r>
              <a:rPr lang="en-US" sz="5690">
                <a:solidFill>
                  <a:srgbClr val="526716"/>
                </a:solidFill>
                <a:latin typeface="Garet Bold"/>
              </a:rPr>
              <a:t>Administer User Profiles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315317" cy="11019541"/>
            <a:chOff x="0" y="0"/>
            <a:chExt cx="5087162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162" cy="2902266"/>
            </a:xfrm>
            <a:custGeom>
              <a:avLst/>
              <a:gdLst/>
              <a:ahLst/>
              <a:cxnLst/>
              <a:rect r="r" b="b" t="t" l="l"/>
              <a:pathLst>
                <a:path h="2902266" w="5087162">
                  <a:moveTo>
                    <a:pt x="8016" y="0"/>
                  </a:moveTo>
                  <a:lnTo>
                    <a:pt x="5079145" y="0"/>
                  </a:lnTo>
                  <a:cubicBezTo>
                    <a:pt x="5081271" y="0"/>
                    <a:pt x="5083310" y="845"/>
                    <a:pt x="5084814" y="2348"/>
                  </a:cubicBezTo>
                  <a:cubicBezTo>
                    <a:pt x="5086317" y="3851"/>
                    <a:pt x="5087162" y="5890"/>
                    <a:pt x="5087162" y="8016"/>
                  </a:cubicBezTo>
                  <a:lnTo>
                    <a:pt x="5087162" y="2894250"/>
                  </a:lnTo>
                  <a:cubicBezTo>
                    <a:pt x="5087162" y="2898677"/>
                    <a:pt x="5083573" y="2902266"/>
                    <a:pt x="5079145" y="2902266"/>
                  </a:cubicBezTo>
                  <a:lnTo>
                    <a:pt x="8016" y="2902266"/>
                  </a:lnTo>
                  <a:cubicBezTo>
                    <a:pt x="5890" y="2902266"/>
                    <a:pt x="3851" y="2901422"/>
                    <a:pt x="2348" y="2899918"/>
                  </a:cubicBezTo>
                  <a:cubicBezTo>
                    <a:pt x="845" y="2898415"/>
                    <a:pt x="0" y="2896376"/>
                    <a:pt x="0" y="2894250"/>
                  </a:cubicBezTo>
                  <a:lnTo>
                    <a:pt x="0" y="8016"/>
                  </a:lnTo>
                  <a:cubicBezTo>
                    <a:pt x="0" y="5890"/>
                    <a:pt x="845" y="3851"/>
                    <a:pt x="2348" y="2348"/>
                  </a:cubicBezTo>
                  <a:cubicBezTo>
                    <a:pt x="3851" y="845"/>
                    <a:pt x="5890" y="0"/>
                    <a:pt x="801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7162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93925" y="1989889"/>
            <a:ext cx="14088171" cy="7924596"/>
          </a:xfrm>
          <a:custGeom>
            <a:avLst/>
            <a:gdLst/>
            <a:ahLst/>
            <a:cxnLst/>
            <a:rect r="r" b="b" t="t" l="l"/>
            <a:pathLst>
              <a:path h="7924596" w="14088171">
                <a:moveTo>
                  <a:pt x="0" y="0"/>
                </a:moveTo>
                <a:lnTo>
                  <a:pt x="14088171" y="0"/>
                </a:lnTo>
                <a:lnTo>
                  <a:pt x="14088171" y="7924596"/>
                </a:lnTo>
                <a:lnTo>
                  <a:pt x="0" y="792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0147" y="483055"/>
            <a:ext cx="13550618" cy="9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6"/>
              </a:lnSpc>
              <a:spcBef>
                <a:spcPct val="0"/>
              </a:spcBef>
            </a:pPr>
            <a:r>
              <a:rPr lang="en-US" sz="5690">
                <a:solidFill>
                  <a:srgbClr val="526716"/>
                </a:solidFill>
                <a:latin typeface="Garet Bold"/>
              </a:rPr>
              <a:t> Manage Enterprise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315317" cy="11019541"/>
            <a:chOff x="0" y="0"/>
            <a:chExt cx="5087162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162" cy="2902266"/>
            </a:xfrm>
            <a:custGeom>
              <a:avLst/>
              <a:gdLst/>
              <a:ahLst/>
              <a:cxnLst/>
              <a:rect r="r" b="b" t="t" l="l"/>
              <a:pathLst>
                <a:path h="2902266" w="5087162">
                  <a:moveTo>
                    <a:pt x="8016" y="0"/>
                  </a:moveTo>
                  <a:lnTo>
                    <a:pt x="5079145" y="0"/>
                  </a:lnTo>
                  <a:cubicBezTo>
                    <a:pt x="5081271" y="0"/>
                    <a:pt x="5083310" y="845"/>
                    <a:pt x="5084814" y="2348"/>
                  </a:cubicBezTo>
                  <a:cubicBezTo>
                    <a:pt x="5086317" y="3851"/>
                    <a:pt x="5087162" y="5890"/>
                    <a:pt x="5087162" y="8016"/>
                  </a:cubicBezTo>
                  <a:lnTo>
                    <a:pt x="5087162" y="2894250"/>
                  </a:lnTo>
                  <a:cubicBezTo>
                    <a:pt x="5087162" y="2898677"/>
                    <a:pt x="5083573" y="2902266"/>
                    <a:pt x="5079145" y="2902266"/>
                  </a:cubicBezTo>
                  <a:lnTo>
                    <a:pt x="8016" y="2902266"/>
                  </a:lnTo>
                  <a:cubicBezTo>
                    <a:pt x="5890" y="2902266"/>
                    <a:pt x="3851" y="2901422"/>
                    <a:pt x="2348" y="2899918"/>
                  </a:cubicBezTo>
                  <a:cubicBezTo>
                    <a:pt x="845" y="2898415"/>
                    <a:pt x="0" y="2896376"/>
                    <a:pt x="0" y="2894250"/>
                  </a:cubicBezTo>
                  <a:lnTo>
                    <a:pt x="0" y="8016"/>
                  </a:lnTo>
                  <a:cubicBezTo>
                    <a:pt x="0" y="5890"/>
                    <a:pt x="845" y="3851"/>
                    <a:pt x="2348" y="2348"/>
                  </a:cubicBezTo>
                  <a:cubicBezTo>
                    <a:pt x="3851" y="845"/>
                    <a:pt x="5890" y="0"/>
                    <a:pt x="801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7162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14874" y="2476674"/>
            <a:ext cx="13058253" cy="7048152"/>
          </a:xfrm>
          <a:custGeom>
            <a:avLst/>
            <a:gdLst/>
            <a:ahLst/>
            <a:cxnLst/>
            <a:rect r="r" b="b" t="t" l="l"/>
            <a:pathLst>
              <a:path h="7048152" w="13058253">
                <a:moveTo>
                  <a:pt x="0" y="0"/>
                </a:moveTo>
                <a:lnTo>
                  <a:pt x="13058252" y="0"/>
                </a:lnTo>
                <a:lnTo>
                  <a:pt x="13058252" y="7048152"/>
                </a:lnTo>
                <a:lnTo>
                  <a:pt x="0" y="7048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" t="0" r="0" b="-44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8691" y="914400"/>
            <a:ext cx="13550618" cy="97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6"/>
              </a:lnSpc>
              <a:spcBef>
                <a:spcPct val="0"/>
              </a:spcBef>
            </a:pPr>
            <a:r>
              <a:rPr lang="en-US" sz="5690">
                <a:solidFill>
                  <a:srgbClr val="526716"/>
                </a:solidFill>
                <a:latin typeface="Garet Bold"/>
              </a:rPr>
              <a:t>System Admin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77" y="-203810"/>
            <a:ext cx="19315317" cy="11019541"/>
            <a:chOff x="0" y="0"/>
            <a:chExt cx="5087162" cy="29022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7162" cy="2902266"/>
            </a:xfrm>
            <a:custGeom>
              <a:avLst/>
              <a:gdLst/>
              <a:ahLst/>
              <a:cxnLst/>
              <a:rect r="r" b="b" t="t" l="l"/>
              <a:pathLst>
                <a:path h="2902266" w="5087162">
                  <a:moveTo>
                    <a:pt x="8016" y="0"/>
                  </a:moveTo>
                  <a:lnTo>
                    <a:pt x="5079145" y="0"/>
                  </a:lnTo>
                  <a:cubicBezTo>
                    <a:pt x="5081271" y="0"/>
                    <a:pt x="5083310" y="845"/>
                    <a:pt x="5084814" y="2348"/>
                  </a:cubicBezTo>
                  <a:cubicBezTo>
                    <a:pt x="5086317" y="3851"/>
                    <a:pt x="5087162" y="5890"/>
                    <a:pt x="5087162" y="8016"/>
                  </a:cubicBezTo>
                  <a:lnTo>
                    <a:pt x="5087162" y="2894250"/>
                  </a:lnTo>
                  <a:cubicBezTo>
                    <a:pt x="5087162" y="2898677"/>
                    <a:pt x="5083573" y="2902266"/>
                    <a:pt x="5079145" y="2902266"/>
                  </a:cubicBezTo>
                  <a:lnTo>
                    <a:pt x="8016" y="2902266"/>
                  </a:lnTo>
                  <a:cubicBezTo>
                    <a:pt x="5890" y="2902266"/>
                    <a:pt x="3851" y="2901422"/>
                    <a:pt x="2348" y="2899918"/>
                  </a:cubicBezTo>
                  <a:cubicBezTo>
                    <a:pt x="845" y="2898415"/>
                    <a:pt x="0" y="2896376"/>
                    <a:pt x="0" y="2894250"/>
                  </a:cubicBezTo>
                  <a:lnTo>
                    <a:pt x="0" y="8016"/>
                  </a:lnTo>
                  <a:cubicBezTo>
                    <a:pt x="0" y="5890"/>
                    <a:pt x="845" y="3851"/>
                    <a:pt x="2348" y="2348"/>
                  </a:cubicBezTo>
                  <a:cubicBezTo>
                    <a:pt x="3851" y="845"/>
                    <a:pt x="5890" y="0"/>
                    <a:pt x="8016" y="0"/>
                  </a:cubicBezTo>
                  <a:close/>
                </a:path>
              </a:pathLst>
            </a:custGeom>
            <a:solidFill>
              <a:srgbClr val="DBCAAB">
                <a:alpha val="4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87162" cy="294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5267" y="607750"/>
            <a:ext cx="15915389" cy="954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Successful Precision Farming Implementation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Seamlessly integrated precision farming techniques into our Agriculture Management System.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Achieved a substantial increase in crop yield through optimized resource utilization.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Key Metrics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Increased overall productivity by [X]%.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Reduced resource input while maintaining or enhancing crop quality.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Global Impact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Positioned our agriculture practices on the forefront of sustainable and efficient farming.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Recognition from industry leaders for our innovative approach to crop management.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Real-time Weather Integration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Empowered farmers with instant access to accurate weather forecasts.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Mitigated risks by enabling timely responses to changing weather conditions.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Enhanced Crop Health Management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Implemented proactive measures to monitor and manage crop health.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Resulted in a [X]% reduction in crop diseases and increased overall crop resilience.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</a:p>
          <a:p>
            <a:pPr marL="475970" indent="-237985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000000"/>
                </a:solidFill>
                <a:latin typeface="Canva Sans Bold"/>
              </a:rPr>
              <a:t>Acknowledgments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Gratitude to our dedicated team for their relentless efforts in achieving this milestone.</a:t>
            </a:r>
          </a:p>
          <a:p>
            <a:pPr>
              <a:lnSpc>
                <a:spcPts val="3086"/>
              </a:lnSpc>
              <a:spcBef>
                <a:spcPct val="0"/>
              </a:spcBef>
            </a:pPr>
            <a:r>
              <a:rPr lang="en-US" sz="2204">
                <a:solidFill>
                  <a:srgbClr val="000000"/>
                </a:solidFill>
                <a:latin typeface="Canva Sans"/>
              </a:rPr>
              <a:t>   - Recognition from agricultural experts and stakeholders for our impactful contribution to modern farming practices.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07818" y="313834"/>
            <a:ext cx="18288000" cy="87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6"/>
              </a:lnSpc>
              <a:spcBef>
                <a:spcPct val="0"/>
              </a:spcBef>
            </a:pPr>
            <a:r>
              <a:rPr lang="en-US" sz="5104">
                <a:solidFill>
                  <a:srgbClr val="526716"/>
                </a:solidFill>
                <a:latin typeface="Atkinson Hyperlegible Bold"/>
              </a:rPr>
              <a:t>Milestone Achieved: Precision in Agriculture Unleashed!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DAF2oVeqwwc</dc:identifier>
  <dcterms:modified xsi:type="dcterms:W3CDTF">2011-08-01T06:04:30Z</dcterms:modified>
  <cp:revision>1</cp:revision>
  <dc:title>Agriculture Management System</dc:title>
</cp:coreProperties>
</file>